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video" Target="https://www.youtube.com/embed/1ddauq4PF08?feature=oembed" TargetMode="External"/><Relationship Id="rId4" Type="http://schemas.openxmlformats.org/officeDocument/2006/relationships/image" Target="../media/image9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https://docs.google.com/spreadsheets/d/1bLvW5s3R9_KYnB1dDFt0Al8sZzO5NBVjRQCikDJsva8/edit?usp=sharing" TargetMode="External"/><Relationship Id="rId4" Type="http://schemas.openxmlformats.org/officeDocument/2006/relationships/image" Target="../media/image1.tif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video" Target="https://www.youtube.com/embed/Fgg5_1xS8ew?feature=oembed" TargetMode="External"/><Relationship Id="rId4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video" Target="https://www.youtube.com/embed/UN1MaMgHmxE?feature=oembed" TargetMode="External"/><Relationship Id="rId4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video" Target="https://www.youtube.com/embed/EsIew7pPR8o?feature=oembed" TargetMode="External"/><Relationship Id="rId4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https://docs.google.com/spreadsheets/d/1bLvW5s3R9_KYnB1dDFt0Al8sZzO5NBVjRQCikDJsva8/edit?usp=sharing" TargetMode="External"/><Relationship Id="rId4" Type="http://schemas.openxmlformats.org/officeDocument/2006/relationships/video" Target="https://www.youtube.com/embed/QRlma2rY8fM?feature=oembed" TargetMode="External"/><Relationship Id="rId5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video" Target="https://www.youtube.com/embed/ValofBTMaRY?feature=oembed" TargetMode="External"/><Relationship Id="rId4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video" Target="https://www.youtube.com/embed/d2tbVJ1roPc?feature=oembed" TargetMode="External"/><Relationship Id="rId4" Type="http://schemas.openxmlformats.org/officeDocument/2006/relationships/image" Target="../media/image7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video" Target="https://www.youtube.com/embed/n9CLunXO628?feature=oembed" TargetMode="External"/><Relationship Id="rId4" Type="http://schemas.openxmlformats.org/officeDocument/2006/relationships/image" Target="../media/image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TextBox 8"/>
          <p:cNvSpPr txBox="1"/>
          <p:nvPr/>
        </p:nvSpPr>
        <p:spPr>
          <a:xfrm>
            <a:off x="1964001" y="2375290"/>
            <a:ext cx="8263995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800">
                <a:solidFill>
                  <a:srgbClr val="EEE824"/>
                </a:solidFill>
                <a:latin typeface="Plantin MT Pro Semibold"/>
                <a:ea typeface="Plantin MT Pro Semibold"/>
                <a:cs typeface="Plantin MT Pro Semibold"/>
                <a:sym typeface="Plantin MT Pro Semibold"/>
              </a:defRPr>
            </a:lvl1pPr>
          </a:lstStyle>
          <a:p>
            <a:pPr/>
            <a:r>
              <a:t>Building PDF Reports with R</a:t>
            </a:r>
          </a:p>
        </p:txBody>
      </p:sp>
      <p:sp>
        <p:nvSpPr>
          <p:cNvPr id="96" name="TextBox 9"/>
          <p:cNvSpPr txBox="1"/>
          <p:nvPr/>
        </p:nvSpPr>
        <p:spPr>
          <a:xfrm>
            <a:off x="3098952" y="4102822"/>
            <a:ext cx="599409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600">
                <a:solidFill>
                  <a:srgbClr val="FFFFFF"/>
                </a:solidFill>
                <a:latin typeface="Plantin MT Pro"/>
                <a:ea typeface="Plantin MT Pro"/>
                <a:cs typeface="Plantin MT Pro"/>
                <a:sym typeface="Plantin MT Pro"/>
              </a:defRPr>
            </a:lvl1pPr>
          </a:lstStyle>
          <a:p>
            <a:pPr/>
            <a:r>
              <a:t>Anthony Osnacz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extBox 8"/>
          <p:cNvSpPr txBox="1"/>
          <p:nvPr/>
        </p:nvSpPr>
        <p:spPr>
          <a:xfrm>
            <a:off x="120363" y="26120"/>
            <a:ext cx="4367348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400">
                <a:solidFill>
                  <a:srgbClr val="EEE824"/>
                </a:solidFill>
                <a:latin typeface="Plantin MT Pro Semibold"/>
                <a:ea typeface="Plantin MT Pro Semibold"/>
                <a:cs typeface="Plantin MT Pro Semibold"/>
                <a:sym typeface="Plantin MT Pro Semibold"/>
              </a:defRPr>
            </a:lvl1pPr>
          </a:lstStyle>
          <a:p>
            <a:pPr/>
            <a:r>
              <a:t>Video Tutorial</a:t>
            </a:r>
          </a:p>
        </p:txBody>
      </p:sp>
      <p:sp>
        <p:nvSpPr>
          <p:cNvPr id="151" name="TextBox 9"/>
          <p:cNvSpPr txBox="1"/>
          <p:nvPr/>
        </p:nvSpPr>
        <p:spPr>
          <a:xfrm>
            <a:off x="111032" y="586589"/>
            <a:ext cx="834352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FFFFFF"/>
                </a:solidFill>
                <a:latin typeface="Plantin MT Pro"/>
                <a:ea typeface="Plantin MT Pro"/>
                <a:cs typeface="Plantin MT Pro"/>
                <a:sym typeface="Plantin MT Pro"/>
              </a:defRPr>
            </a:lvl1pPr>
          </a:lstStyle>
          <a:p>
            <a:pPr/>
            <a:r>
              <a:t>Step 8: Cloning my Repo on Github</a:t>
            </a:r>
          </a:p>
        </p:txBody>
      </p:sp>
      <p:sp>
        <p:nvSpPr>
          <p:cNvPr id="152" name="TextBox 10"/>
          <p:cNvSpPr txBox="1"/>
          <p:nvPr/>
        </p:nvSpPr>
        <p:spPr>
          <a:xfrm>
            <a:off x="120363" y="1078645"/>
            <a:ext cx="1064561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FFFFFF"/>
                </a:solidFill>
                <a:latin typeface="Plantin MT Pro"/>
                <a:ea typeface="Plantin MT Pro"/>
                <a:cs typeface="Plantin MT Pro"/>
                <a:sym typeface="Plantin MT Pro"/>
              </a:defRPr>
            </a:lvl1pPr>
          </a:lstStyle>
          <a:p>
            <a:pPr/>
            <a:r>
              <a:t>This is an optional step. In this video I’ll show you how to clone repositories from Github!</a:t>
            </a:r>
          </a:p>
        </p:txBody>
      </p:sp>
      <p:pic>
        <p:nvPicPr>
          <p:cNvPr id="153" name="Step 8: Cloning my Repo on Github" descr="Step 8: Cloning my Repo on Github"/>
          <p:cNvPicPr>
            <a:picLocks noChangeAspect="0"/>
          </p:cNvPicPr>
          <p:nvPr>
            <a:videoFile xmlns:mc="http://schemas.openxmlformats.org/markup-compatibility/2006" xmlns:aiw="http://developer.apple.com/namespaces/iwork" r:link="rId3" mc:Ignorable="aiw" aiw:title="Step 8: Cloning my Repo on Github" aiw:author="Anthony Osnacz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108200" y="1676400"/>
            <a:ext cx="7988300" cy="449341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5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5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TextBox 8"/>
          <p:cNvSpPr txBox="1"/>
          <p:nvPr/>
        </p:nvSpPr>
        <p:spPr>
          <a:xfrm>
            <a:off x="120363" y="26120"/>
            <a:ext cx="4367348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400">
                <a:solidFill>
                  <a:srgbClr val="EEE824"/>
                </a:solidFill>
                <a:latin typeface="Plantin MT Pro Semibold"/>
                <a:ea typeface="Plantin MT Pro Semibold"/>
                <a:cs typeface="Plantin MT Pro Semibold"/>
                <a:sym typeface="Plantin MT Pro Semibold"/>
              </a:defRPr>
            </a:lvl1pPr>
          </a:lstStyle>
          <a:p>
            <a:pPr/>
            <a:r>
              <a:t>Project Goals</a:t>
            </a:r>
          </a:p>
        </p:txBody>
      </p:sp>
      <p:sp>
        <p:nvSpPr>
          <p:cNvPr id="100" name="TextBox 9"/>
          <p:cNvSpPr txBox="1"/>
          <p:nvPr/>
        </p:nvSpPr>
        <p:spPr>
          <a:xfrm>
            <a:off x="111032" y="586589"/>
            <a:ext cx="834352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FFFFFF"/>
                </a:solidFill>
                <a:latin typeface="Plantin MT Pro"/>
                <a:ea typeface="Plantin MT Pro"/>
                <a:cs typeface="Plantin MT Pro"/>
                <a:sym typeface="Plantin MT Pro"/>
              </a:defRPr>
            </a:lvl1pPr>
          </a:lstStyle>
          <a:p>
            <a:pPr/>
            <a:r>
              <a:t>Build a PDF Report with mock Manchester City Data</a:t>
            </a:r>
          </a:p>
        </p:txBody>
      </p:sp>
      <p:sp>
        <p:nvSpPr>
          <p:cNvPr id="101" name="TextBox 10"/>
          <p:cNvSpPr txBox="1"/>
          <p:nvPr/>
        </p:nvSpPr>
        <p:spPr>
          <a:xfrm>
            <a:off x="120363" y="1078645"/>
            <a:ext cx="8115689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Plantin MT Pro"/>
                <a:ea typeface="Plantin MT Pro"/>
                <a:cs typeface="Plantin MT Pro"/>
                <a:sym typeface="Plantin MT Pro"/>
              </a:defRPr>
            </a:pPr>
            <a:r>
              <a:t>Our make-believe coach wants to view the team’s jump height data from the latest test session, with context as to what the results mean,</a:t>
            </a:r>
          </a:p>
          <a:p>
            <a:pPr>
              <a:defRPr sz="2000">
                <a:solidFill>
                  <a:srgbClr val="FFFFFF"/>
                </a:solidFill>
                <a:latin typeface="Plantin MT Pro"/>
                <a:ea typeface="Plantin MT Pro"/>
                <a:cs typeface="Plantin MT Pro"/>
                <a:sym typeface="Plantin MT Pro"/>
              </a:defRPr>
            </a:pPr>
            <a:r>
              <a:t>In tabular format. They prefer the data to also show historical trends.</a:t>
            </a:r>
          </a:p>
          <a:p>
            <a:pPr>
              <a:defRPr sz="2000">
                <a:solidFill>
                  <a:srgbClr val="FFFFFF"/>
                </a:solidFill>
                <a:latin typeface="Plantin MT Pro"/>
                <a:ea typeface="Plantin MT Pro"/>
                <a:cs typeface="Plantin MT Pro"/>
                <a:sym typeface="Plantin MT Pro"/>
              </a:defRPr>
            </a:pPr>
            <a:r>
              <a:t>Our plan is to create this table with R! Our data can be found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here</a:t>
            </a:r>
            <a:r>
              <a:t>!</a:t>
            </a:r>
          </a:p>
        </p:txBody>
      </p:sp>
      <p:pic>
        <p:nvPicPr>
          <p:cNvPr id="10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69467" y="1586073"/>
            <a:ext cx="3837708" cy="5111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Screen Shot 2023-08-06 at 10.42.25 AM.png" descr="Screen Shot 2023-08-06 at 10.42.25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44276" y="2638049"/>
            <a:ext cx="3929288" cy="3494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mac_city_logo.png" descr="mac_city_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06757" y="2671011"/>
            <a:ext cx="2941617" cy="2941617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extBox 10"/>
          <p:cNvSpPr txBox="1"/>
          <p:nvPr/>
        </p:nvSpPr>
        <p:spPr>
          <a:xfrm>
            <a:off x="744702" y="5702730"/>
            <a:ext cx="811568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FFFFFF"/>
                </a:solidFill>
                <a:latin typeface="Plantin MT Pro"/>
                <a:ea typeface="Plantin MT Pro"/>
                <a:cs typeface="Plantin MT Pro"/>
                <a:sym typeface="Plantin MT Pro"/>
              </a:defRPr>
            </a:lvl1pPr>
          </a:lstStyle>
          <a:p>
            <a:pPr/>
            <a:r>
              <a:t>Download this ^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TextBox 8"/>
          <p:cNvSpPr txBox="1"/>
          <p:nvPr/>
        </p:nvSpPr>
        <p:spPr>
          <a:xfrm>
            <a:off x="120363" y="26120"/>
            <a:ext cx="4367348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400">
                <a:solidFill>
                  <a:srgbClr val="EEE824"/>
                </a:solidFill>
                <a:latin typeface="Plantin MT Pro Semibold"/>
                <a:ea typeface="Plantin MT Pro Semibold"/>
                <a:cs typeface="Plantin MT Pro Semibold"/>
                <a:sym typeface="Plantin MT Pro Semibold"/>
              </a:defRPr>
            </a:lvl1pPr>
          </a:lstStyle>
          <a:p>
            <a:pPr/>
            <a:r>
              <a:t>Video Tutorial</a:t>
            </a:r>
          </a:p>
        </p:txBody>
      </p:sp>
      <p:sp>
        <p:nvSpPr>
          <p:cNvPr id="109" name="TextBox 9"/>
          <p:cNvSpPr txBox="1"/>
          <p:nvPr/>
        </p:nvSpPr>
        <p:spPr>
          <a:xfrm>
            <a:off x="111032" y="586589"/>
            <a:ext cx="834352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FFFFFF"/>
                </a:solidFill>
                <a:latin typeface="Plantin MT Pro"/>
                <a:ea typeface="Plantin MT Pro"/>
                <a:cs typeface="Plantin MT Pro"/>
                <a:sym typeface="Plantin MT Pro"/>
              </a:defRPr>
            </a:lvl1pPr>
          </a:lstStyle>
          <a:p>
            <a:pPr/>
            <a:r>
              <a:t>Step 1: Introduction</a:t>
            </a:r>
          </a:p>
        </p:txBody>
      </p:sp>
      <p:sp>
        <p:nvSpPr>
          <p:cNvPr id="110" name="TextBox 10"/>
          <p:cNvSpPr txBox="1"/>
          <p:nvPr/>
        </p:nvSpPr>
        <p:spPr>
          <a:xfrm>
            <a:off x="120363" y="1078645"/>
            <a:ext cx="811568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FFFFFF"/>
                </a:solidFill>
                <a:latin typeface="Plantin MT Pro"/>
                <a:ea typeface="Plantin MT Pro"/>
                <a:cs typeface="Plantin MT Pro"/>
                <a:sym typeface="Plantin MT Pro"/>
              </a:defRPr>
            </a:lvl1pPr>
          </a:lstStyle>
          <a:p>
            <a:pPr/>
            <a:r>
              <a:t>In this video we’ll get our project setup! </a:t>
            </a:r>
          </a:p>
        </p:txBody>
      </p:sp>
      <p:pic>
        <p:nvPicPr>
          <p:cNvPr id="111" name="Step 1: Introduction" descr="Step 1: Introduction"/>
          <p:cNvPicPr>
            <a:picLocks noChangeAspect="0"/>
          </p:cNvPicPr>
          <p:nvPr>
            <a:videoFile xmlns:mc="http://schemas.openxmlformats.org/markup-compatibility/2006" xmlns:aiw="http://developer.apple.com/namespaces/iwork" r:link="rId3" mc:Ignorable="aiw" aiw:title="Step 1: Introduction" aiw:author="Anthony Osnacz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104677" y="1681112"/>
            <a:ext cx="7982646" cy="449023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1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1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extBox 8"/>
          <p:cNvSpPr txBox="1"/>
          <p:nvPr/>
        </p:nvSpPr>
        <p:spPr>
          <a:xfrm>
            <a:off x="120363" y="26120"/>
            <a:ext cx="4367348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400">
                <a:solidFill>
                  <a:srgbClr val="EEE824"/>
                </a:solidFill>
                <a:latin typeface="Plantin MT Pro Semibold"/>
                <a:ea typeface="Plantin MT Pro Semibold"/>
                <a:cs typeface="Plantin MT Pro Semibold"/>
                <a:sym typeface="Plantin MT Pro Semibold"/>
              </a:defRPr>
            </a:lvl1pPr>
          </a:lstStyle>
          <a:p>
            <a:pPr/>
            <a:r>
              <a:t>Video Tutorial</a:t>
            </a:r>
          </a:p>
        </p:txBody>
      </p:sp>
      <p:sp>
        <p:nvSpPr>
          <p:cNvPr id="115" name="TextBox 9"/>
          <p:cNvSpPr txBox="1"/>
          <p:nvPr/>
        </p:nvSpPr>
        <p:spPr>
          <a:xfrm>
            <a:off x="111032" y="586589"/>
            <a:ext cx="834352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FFFFFF"/>
                </a:solidFill>
                <a:latin typeface="Plantin MT Pro"/>
                <a:ea typeface="Plantin MT Pro"/>
                <a:cs typeface="Plantin MT Pro"/>
                <a:sym typeface="Plantin MT Pro"/>
              </a:defRPr>
            </a:lvl1pPr>
          </a:lstStyle>
          <a:p>
            <a:pPr/>
            <a:r>
              <a:t>Step 2: Installing Libraries</a:t>
            </a:r>
          </a:p>
        </p:txBody>
      </p:sp>
      <p:sp>
        <p:nvSpPr>
          <p:cNvPr id="116" name="TextBox 10"/>
          <p:cNvSpPr txBox="1"/>
          <p:nvPr/>
        </p:nvSpPr>
        <p:spPr>
          <a:xfrm>
            <a:off x="120363" y="1078645"/>
            <a:ext cx="811568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FFFFFF"/>
                </a:solidFill>
                <a:latin typeface="Plantin MT Pro"/>
                <a:ea typeface="Plantin MT Pro"/>
                <a:cs typeface="Plantin MT Pro"/>
                <a:sym typeface="Plantin MT Pro"/>
              </a:defRPr>
            </a:lvl1pPr>
          </a:lstStyle>
          <a:p>
            <a:pPr/>
            <a:r>
              <a:t>In this video we’ll install and load our libraries!</a:t>
            </a:r>
          </a:p>
        </p:txBody>
      </p:sp>
      <p:pic>
        <p:nvPicPr>
          <p:cNvPr id="117" name="Step 2: Installing Libraries" descr="Step 2: Installing Libraries"/>
          <p:cNvPicPr>
            <a:picLocks noChangeAspect="0"/>
          </p:cNvPicPr>
          <p:nvPr>
            <a:videoFile xmlns:mc="http://schemas.openxmlformats.org/markup-compatibility/2006" xmlns:aiw="http://developer.apple.com/namespaces/iwork" r:link="rId3" mc:Ignorable="aiw" aiw:title="Step 2: Installing Libraries" aiw:author="Anthony Osnacz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108200" y="1676400"/>
            <a:ext cx="7992534" cy="4495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1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1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1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extBox 8"/>
          <p:cNvSpPr txBox="1"/>
          <p:nvPr/>
        </p:nvSpPr>
        <p:spPr>
          <a:xfrm>
            <a:off x="120363" y="26120"/>
            <a:ext cx="4367348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400">
                <a:solidFill>
                  <a:srgbClr val="EEE824"/>
                </a:solidFill>
                <a:latin typeface="Plantin MT Pro Semibold"/>
                <a:ea typeface="Plantin MT Pro Semibold"/>
                <a:cs typeface="Plantin MT Pro Semibold"/>
                <a:sym typeface="Plantin MT Pro Semibold"/>
              </a:defRPr>
            </a:lvl1pPr>
          </a:lstStyle>
          <a:p>
            <a:pPr/>
            <a:r>
              <a:t>Video Tutorial</a:t>
            </a:r>
          </a:p>
        </p:txBody>
      </p:sp>
      <p:sp>
        <p:nvSpPr>
          <p:cNvPr id="121" name="TextBox 9"/>
          <p:cNvSpPr txBox="1"/>
          <p:nvPr/>
        </p:nvSpPr>
        <p:spPr>
          <a:xfrm>
            <a:off x="111032" y="586589"/>
            <a:ext cx="834352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FFFFFF"/>
                </a:solidFill>
                <a:latin typeface="Plantin MT Pro"/>
                <a:ea typeface="Plantin MT Pro"/>
                <a:cs typeface="Plantin MT Pro"/>
                <a:sym typeface="Plantin MT Pro"/>
              </a:defRPr>
            </a:lvl1pPr>
          </a:lstStyle>
          <a:p>
            <a:pPr/>
            <a:r>
              <a:t>Step 3: Setting Variables and Creating Functions</a:t>
            </a:r>
          </a:p>
        </p:txBody>
      </p:sp>
      <p:sp>
        <p:nvSpPr>
          <p:cNvPr id="122" name="TextBox 10"/>
          <p:cNvSpPr txBox="1"/>
          <p:nvPr/>
        </p:nvSpPr>
        <p:spPr>
          <a:xfrm>
            <a:off x="120363" y="1078645"/>
            <a:ext cx="811568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FFFFFF"/>
                </a:solidFill>
                <a:latin typeface="Plantin MT Pro"/>
                <a:ea typeface="Plantin MT Pro"/>
                <a:cs typeface="Plantin MT Pro"/>
                <a:sym typeface="Plantin MT Pro"/>
              </a:defRPr>
            </a:lvl1pPr>
          </a:lstStyle>
          <a:p>
            <a:pPr/>
            <a:r>
              <a:t>In this video we’ll set our path variable and create a function!</a:t>
            </a:r>
          </a:p>
        </p:txBody>
      </p:sp>
      <p:pic>
        <p:nvPicPr>
          <p:cNvPr id="123" name="Step 3: Setting variables and creating functions" descr="Step 3: Setting variables and creating functions"/>
          <p:cNvPicPr>
            <a:picLocks noChangeAspect="0"/>
          </p:cNvPicPr>
          <p:nvPr>
            <a:videoFile xmlns:mc="http://schemas.openxmlformats.org/markup-compatibility/2006" xmlns:aiw="http://developer.apple.com/namespaces/iwork" r:link="rId3" mc:Ignorable="aiw" aiw:title="Step 3: Setting variables and creating functions" aiw:author="Anthony Osnacz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108200" y="1676400"/>
            <a:ext cx="7988300" cy="449341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2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2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2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TextBox 8"/>
          <p:cNvSpPr txBox="1"/>
          <p:nvPr/>
        </p:nvSpPr>
        <p:spPr>
          <a:xfrm>
            <a:off x="120363" y="26120"/>
            <a:ext cx="4367348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400">
                <a:solidFill>
                  <a:srgbClr val="EEE824"/>
                </a:solidFill>
                <a:latin typeface="Plantin MT Pro Semibold"/>
                <a:ea typeface="Plantin MT Pro Semibold"/>
                <a:cs typeface="Plantin MT Pro Semibold"/>
                <a:sym typeface="Plantin MT Pro Semibold"/>
              </a:defRPr>
            </a:lvl1pPr>
          </a:lstStyle>
          <a:p>
            <a:pPr/>
            <a:r>
              <a:t>Video Tutorial</a:t>
            </a:r>
          </a:p>
        </p:txBody>
      </p:sp>
      <p:sp>
        <p:nvSpPr>
          <p:cNvPr id="127" name="TextBox 9"/>
          <p:cNvSpPr txBox="1"/>
          <p:nvPr/>
        </p:nvSpPr>
        <p:spPr>
          <a:xfrm>
            <a:off x="111032" y="586589"/>
            <a:ext cx="834352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FFFFFF"/>
                </a:solidFill>
                <a:latin typeface="Plantin MT Pro"/>
                <a:ea typeface="Plantin MT Pro"/>
                <a:cs typeface="Plantin MT Pro"/>
                <a:sym typeface="Plantin MT Pro"/>
              </a:defRPr>
            </a:lvl1pPr>
          </a:lstStyle>
          <a:p>
            <a:pPr/>
            <a:r>
              <a:t>Step 4: Reading in Our Data</a:t>
            </a:r>
          </a:p>
        </p:txBody>
      </p:sp>
      <p:sp>
        <p:nvSpPr>
          <p:cNvPr id="128" name="TextBox 10"/>
          <p:cNvSpPr txBox="1"/>
          <p:nvPr/>
        </p:nvSpPr>
        <p:spPr>
          <a:xfrm>
            <a:off x="120363" y="1078645"/>
            <a:ext cx="811568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Plantin MT Pro"/>
                <a:ea typeface="Plantin MT Pro"/>
                <a:cs typeface="Plantin MT Pro"/>
                <a:sym typeface="Plantin MT Pro"/>
              </a:defRPr>
            </a:pPr>
            <a:r>
              <a:t>In this video we’re going read in our data from our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Google Sheet</a:t>
            </a:r>
            <a:r>
              <a:t>!</a:t>
            </a:r>
          </a:p>
        </p:txBody>
      </p:sp>
      <p:pic>
        <p:nvPicPr>
          <p:cNvPr id="129" name="Step 4: Reading in Our Data" descr="Step 4: Reading in Our Data"/>
          <p:cNvPicPr>
            <a:picLocks noChangeAspect="0"/>
          </p:cNvPicPr>
          <p:nvPr>
            <a:videoFile xmlns:mc="http://schemas.openxmlformats.org/markup-compatibility/2006" xmlns:aiw="http://developer.apple.com/namespaces/iwork" r:link="rId4" mc:Ignorable="aiw" aiw:title="Step 4: Reading in Our Data" aiw:author="Anthony Osnacz"/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108200" y="1676400"/>
            <a:ext cx="7988300" cy="449341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2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2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2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extBox 8"/>
          <p:cNvSpPr txBox="1"/>
          <p:nvPr/>
        </p:nvSpPr>
        <p:spPr>
          <a:xfrm>
            <a:off x="120363" y="26120"/>
            <a:ext cx="4367348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400">
                <a:solidFill>
                  <a:srgbClr val="EEE824"/>
                </a:solidFill>
                <a:latin typeface="Plantin MT Pro Semibold"/>
                <a:ea typeface="Plantin MT Pro Semibold"/>
                <a:cs typeface="Plantin MT Pro Semibold"/>
                <a:sym typeface="Plantin MT Pro Semibold"/>
              </a:defRPr>
            </a:lvl1pPr>
          </a:lstStyle>
          <a:p>
            <a:pPr/>
            <a:r>
              <a:t>Video Tutorial</a:t>
            </a:r>
          </a:p>
        </p:txBody>
      </p:sp>
      <p:sp>
        <p:nvSpPr>
          <p:cNvPr id="133" name="TextBox 9"/>
          <p:cNvSpPr txBox="1"/>
          <p:nvPr/>
        </p:nvSpPr>
        <p:spPr>
          <a:xfrm>
            <a:off x="111032" y="586589"/>
            <a:ext cx="834352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FFFFFF"/>
                </a:solidFill>
                <a:latin typeface="Plantin MT Pro"/>
                <a:ea typeface="Plantin MT Pro"/>
                <a:cs typeface="Plantin MT Pro"/>
                <a:sym typeface="Plantin MT Pro"/>
              </a:defRPr>
            </a:lvl1pPr>
          </a:lstStyle>
          <a:p>
            <a:pPr/>
            <a:r>
              <a:t>Step 5: Cleaning Our Data</a:t>
            </a:r>
          </a:p>
        </p:txBody>
      </p:sp>
      <p:sp>
        <p:nvSpPr>
          <p:cNvPr id="134" name="TextBox 10"/>
          <p:cNvSpPr txBox="1"/>
          <p:nvPr/>
        </p:nvSpPr>
        <p:spPr>
          <a:xfrm>
            <a:off x="120363" y="1078645"/>
            <a:ext cx="811568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FFFFFF"/>
                </a:solidFill>
                <a:latin typeface="Plantin MT Pro"/>
                <a:ea typeface="Plantin MT Pro"/>
                <a:cs typeface="Plantin MT Pro"/>
                <a:sym typeface="Plantin MT Pro"/>
              </a:defRPr>
            </a:lvl1pPr>
          </a:lstStyle>
          <a:p>
            <a:pPr/>
            <a:r>
              <a:t>In this video we’re going to be cleaning up our data!</a:t>
            </a:r>
          </a:p>
        </p:txBody>
      </p:sp>
      <p:pic>
        <p:nvPicPr>
          <p:cNvPr id="135" name="Step 5: Cleaning Our Data" descr="Step 5: Cleaning Our Data"/>
          <p:cNvPicPr>
            <a:picLocks noChangeAspect="0"/>
          </p:cNvPicPr>
          <p:nvPr>
            <a:videoFile xmlns:mc="http://schemas.openxmlformats.org/markup-compatibility/2006" xmlns:aiw="http://developer.apple.com/namespaces/iwork" r:link="rId3" mc:Ignorable="aiw" aiw:title="Step 5: Cleaning Our Data" aiw:author="Anthony Osnacz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108200" y="1676400"/>
            <a:ext cx="7988300" cy="449341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3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3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3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Box 8"/>
          <p:cNvSpPr txBox="1"/>
          <p:nvPr/>
        </p:nvSpPr>
        <p:spPr>
          <a:xfrm>
            <a:off x="120363" y="26120"/>
            <a:ext cx="4367348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400">
                <a:solidFill>
                  <a:srgbClr val="EEE824"/>
                </a:solidFill>
                <a:latin typeface="Plantin MT Pro Semibold"/>
                <a:ea typeface="Plantin MT Pro Semibold"/>
                <a:cs typeface="Plantin MT Pro Semibold"/>
                <a:sym typeface="Plantin MT Pro Semibold"/>
              </a:defRPr>
            </a:lvl1pPr>
          </a:lstStyle>
          <a:p>
            <a:pPr/>
            <a:r>
              <a:t>Video Tutorial</a:t>
            </a:r>
          </a:p>
        </p:txBody>
      </p:sp>
      <p:sp>
        <p:nvSpPr>
          <p:cNvPr id="139" name="TextBox 9"/>
          <p:cNvSpPr txBox="1"/>
          <p:nvPr/>
        </p:nvSpPr>
        <p:spPr>
          <a:xfrm>
            <a:off x="111032" y="586589"/>
            <a:ext cx="834352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FFFFFF"/>
                </a:solidFill>
                <a:latin typeface="Plantin MT Pro"/>
                <a:ea typeface="Plantin MT Pro"/>
                <a:cs typeface="Plantin MT Pro"/>
                <a:sym typeface="Plantin MT Pro"/>
              </a:defRPr>
            </a:lvl1pPr>
          </a:lstStyle>
          <a:p>
            <a:pPr/>
            <a:r>
              <a:t>Step 6: Manipulating Our Data</a:t>
            </a:r>
          </a:p>
        </p:txBody>
      </p:sp>
      <p:sp>
        <p:nvSpPr>
          <p:cNvPr id="140" name="TextBox 10"/>
          <p:cNvSpPr txBox="1"/>
          <p:nvPr/>
        </p:nvSpPr>
        <p:spPr>
          <a:xfrm>
            <a:off x="120363" y="1078645"/>
            <a:ext cx="811568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FFFFFF"/>
                </a:solidFill>
                <a:latin typeface="Plantin MT Pro"/>
                <a:ea typeface="Plantin MT Pro"/>
                <a:cs typeface="Plantin MT Pro"/>
                <a:sym typeface="Plantin MT Pro"/>
              </a:defRPr>
            </a:lvl1pPr>
          </a:lstStyle>
          <a:p>
            <a:pPr/>
            <a:r>
              <a:t>In this video we’re going to be manipulating up our data !</a:t>
            </a:r>
          </a:p>
        </p:txBody>
      </p:sp>
      <p:pic>
        <p:nvPicPr>
          <p:cNvPr id="141" name="Step 6: Manipulating Our Data" descr="Step 6: Manipulating Our Data"/>
          <p:cNvPicPr>
            <a:picLocks noChangeAspect="0"/>
          </p:cNvPicPr>
          <p:nvPr>
            <a:videoFile xmlns:mc="http://schemas.openxmlformats.org/markup-compatibility/2006" xmlns:aiw="http://developer.apple.com/namespaces/iwork" r:link="rId3" mc:Ignorable="aiw" aiw:title="Step 6: Manipulating Our Data" aiw:author="Anthony Osnacz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930241" y="1625627"/>
            <a:ext cx="6184552" cy="463841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4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4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4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40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TextBox 8"/>
          <p:cNvSpPr txBox="1"/>
          <p:nvPr/>
        </p:nvSpPr>
        <p:spPr>
          <a:xfrm>
            <a:off x="120363" y="26120"/>
            <a:ext cx="4367348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400">
                <a:solidFill>
                  <a:srgbClr val="EEE824"/>
                </a:solidFill>
                <a:latin typeface="Plantin MT Pro Semibold"/>
                <a:ea typeface="Plantin MT Pro Semibold"/>
                <a:cs typeface="Plantin MT Pro Semibold"/>
                <a:sym typeface="Plantin MT Pro Semibold"/>
              </a:defRPr>
            </a:lvl1pPr>
          </a:lstStyle>
          <a:p>
            <a:pPr/>
            <a:r>
              <a:t>Video Tutorial</a:t>
            </a:r>
          </a:p>
        </p:txBody>
      </p:sp>
      <p:sp>
        <p:nvSpPr>
          <p:cNvPr id="145" name="TextBox 9"/>
          <p:cNvSpPr txBox="1"/>
          <p:nvPr/>
        </p:nvSpPr>
        <p:spPr>
          <a:xfrm>
            <a:off x="111032" y="586589"/>
            <a:ext cx="8343521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600">
                <a:solidFill>
                  <a:srgbClr val="FFFFFF"/>
                </a:solidFill>
                <a:latin typeface="Plantin MT Pro"/>
                <a:ea typeface="Plantin MT Pro"/>
                <a:cs typeface="Plantin MT Pro"/>
                <a:sym typeface="Plantin MT Pro"/>
              </a:defRPr>
            </a:lvl1pPr>
          </a:lstStyle>
          <a:p>
            <a:pPr/>
            <a:r>
              <a:t>Step 7: Creating our Report</a:t>
            </a:r>
          </a:p>
        </p:txBody>
      </p:sp>
      <p:sp>
        <p:nvSpPr>
          <p:cNvPr id="146" name="TextBox 10"/>
          <p:cNvSpPr txBox="1"/>
          <p:nvPr/>
        </p:nvSpPr>
        <p:spPr>
          <a:xfrm>
            <a:off x="120363" y="1078645"/>
            <a:ext cx="811568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FFFFFF"/>
                </a:solidFill>
                <a:latin typeface="Plantin MT Pro"/>
                <a:ea typeface="Plantin MT Pro"/>
                <a:cs typeface="Plantin MT Pro"/>
                <a:sym typeface="Plantin MT Pro"/>
              </a:defRPr>
            </a:lvl1pPr>
          </a:lstStyle>
          <a:p>
            <a:pPr/>
            <a:r>
              <a:t>In this video we’re going to be finally creating our PDF Report!</a:t>
            </a:r>
          </a:p>
        </p:txBody>
      </p:sp>
      <p:pic>
        <p:nvPicPr>
          <p:cNvPr id="147" name="Step 7: Creating the Report" descr="Step 7: Creating the Report"/>
          <p:cNvPicPr>
            <a:picLocks noChangeAspect="0"/>
          </p:cNvPicPr>
          <p:nvPr>
            <a:videoFile xmlns:mc="http://schemas.openxmlformats.org/markup-compatibility/2006" xmlns:aiw="http://developer.apple.com/namespaces/iwork" r:link="rId3" mc:Ignorable="aiw" aiw:title="Step 7: Creating the Report" aiw:author="Anthony Osnacz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933700" y="1625600"/>
            <a:ext cx="6184900" cy="463867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4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4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4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